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1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21.png" ContentType="image/png"/>
  <Override PartName="/ppt/media/image3.png" ContentType="image/png"/>
  <Override PartName="/ppt/media/image8.png" ContentType="image/png"/>
  <Override PartName="/ppt/media/image23.png" ContentType="image/png"/>
  <Override PartName="/ppt/media/image4.wmf" ContentType="image/x-wmf"/>
  <Override PartName="/ppt/media/image6.wmf" ContentType="image/x-wmf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A39F52D-3FCE-4C78-9671-E7A7EDAD1B24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4 ergo dispo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 ergo physique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10 Conseil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Touche Maintenue vs Tapée (win + alt + Ctr)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Multi  (numpad / fn)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Macro (sp = space 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AutoShift vs Shift au pouce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Leader keys (vi mode)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Multi Tapé / Combo de touches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One Shot (Shift + letter)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Typist 1880 Frank Edward McGurrin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Porter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que 22" descr=""/>
          <p:cNvPicPr/>
          <p:nvPr/>
        </p:nvPicPr>
        <p:blipFill>
          <a:blip r:embed="rId3"/>
          <a:srcRect l="36803" t="15521" r="54492" b="75197"/>
          <a:stretch/>
        </p:blipFill>
        <p:spPr>
          <a:xfrm>
            <a:off x="8859240" y="-2042640"/>
            <a:ext cx="4439160" cy="4085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585160" y="1610280"/>
            <a:ext cx="8768160" cy="1960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865400" y="3586680"/>
            <a:ext cx="6487920" cy="1499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r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9209520" y="13680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76400" y="224640"/>
            <a:ext cx="11838600" cy="6267960"/>
          </a:xfrm>
          <a:prstGeom prst="rect">
            <a:avLst/>
          </a:prstGeom>
          <a:solidFill>
            <a:srgbClr val="ffffff">
              <a:alpha val="95000"/>
            </a:srgbClr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Image 11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610480" y="642204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Montserrat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6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8610480" y="637848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ffffff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2585160" y="1610280"/>
            <a:ext cx="8768160" cy="196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37000"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Bépo, Dvorak, Colemak, mythes et légendes autour des dispositions et des soi-disant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4865400" y="3586680"/>
            <a:ext cx="648792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Alexandre Navarro | @alex_j_navarro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Colemak (2006)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 pour l’anglais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Sans tout changer de la disposition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Apprentissage Tarmac (5 étapes)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l’anglais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Possible d’utiliser une langue internationale mais non optimisée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 adapter si vous voulez taper du français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8150760" y="1773360"/>
            <a:ext cx="3753000" cy="173736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8212320" y="4663440"/>
            <a:ext cx="3655800" cy="1714320"/>
          </a:xfrm>
          <a:prstGeom prst="rect">
            <a:avLst/>
          </a:prstGeom>
          <a:ln>
            <a:noFill/>
          </a:ln>
        </p:spPr>
      </p:pic>
      <p:sp>
        <p:nvSpPr>
          <p:cNvPr id="175" name="TextShape 3"/>
          <p:cNvSpPr txBox="1"/>
          <p:nvPr/>
        </p:nvSpPr>
        <p:spPr>
          <a:xfrm>
            <a:off x="668304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23B4B94D-B332-4A28-869A-B1E996C8D13E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Les autres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MTGAP 2.0 (2010)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La plus optimisée pour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BvoFRak (2011)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Le plus optimisée pour le français et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Arensito (2001)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via roll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0C1C26E2-D11D-487F-AD61-695230FB16B8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838080" y="365040"/>
            <a:ext cx="11232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Qu’est-ce qu’un clavier ergonomique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Machine à écrire → Clavier : Jeu des 3 Ressemblances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des touches en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Alignement décalé des Q → A → Z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Les rangées de touches sur un plan différent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1874           →                          1984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5577840" y="4023360"/>
            <a:ext cx="5303520" cy="221940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1920240" y="3840480"/>
            <a:ext cx="2011680" cy="2369880"/>
          </a:xfrm>
          <a:prstGeom prst="rect">
            <a:avLst/>
          </a:prstGeom>
          <a:ln>
            <a:noFill/>
          </a:ln>
        </p:spPr>
      </p:pic>
      <p:sp>
        <p:nvSpPr>
          <p:cNvPr id="18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D1349E6A-11E5-4B9D-9E2A-0241AB86F33F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838080" y="365040"/>
            <a:ext cx="111405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Qu’est-ce qu’un clavier 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ergonomique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Caractéristiques physiques du clavier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Toutes les touches accessibles (suivant leur utilisation) / clavier symétrique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Colonnes de touches orthogonales aux rangées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Plat / peu épais / ergonomique pour les mains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6C74AA3A-B850-49F1-866B-1F9F590676EB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Quelques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838080" y="3974400"/>
            <a:ext cx="2935800" cy="220212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838080" y="1825560"/>
            <a:ext cx="4008240" cy="134964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7920360" y="4480560"/>
            <a:ext cx="3432960" cy="173736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4"/>
          <a:stretch/>
        </p:blipFill>
        <p:spPr>
          <a:xfrm>
            <a:off x="7955280" y="1809360"/>
            <a:ext cx="3383280" cy="2255400"/>
          </a:xfrm>
          <a:prstGeom prst="rect">
            <a:avLst/>
          </a:prstGeom>
          <a:ln>
            <a:noFill/>
          </a:ln>
        </p:spPr>
      </p:pic>
      <p:sp>
        <p:nvSpPr>
          <p:cNvPr id="193" name="TextShape 3"/>
          <p:cNvSpPr txBox="1"/>
          <p:nvPr/>
        </p:nvSpPr>
        <p:spPr>
          <a:xfrm>
            <a:off x="838080" y="1463040"/>
            <a:ext cx="2636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Typematrix (2003)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TextShape 4"/>
          <p:cNvSpPr txBox="1"/>
          <p:nvPr/>
        </p:nvSpPr>
        <p:spPr>
          <a:xfrm>
            <a:off x="816120" y="3566160"/>
            <a:ext cx="284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Kinesys Advantage (1991)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TextShape 5"/>
          <p:cNvSpPr txBox="1"/>
          <p:nvPr/>
        </p:nvSpPr>
        <p:spPr>
          <a:xfrm>
            <a:off x="7882920" y="1463040"/>
            <a:ext cx="3638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Keyboardio Model 01 (2015-2018)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TextShape 6"/>
          <p:cNvSpPr txBox="1"/>
          <p:nvPr/>
        </p:nvSpPr>
        <p:spPr>
          <a:xfrm>
            <a:off x="7920360" y="4134240"/>
            <a:ext cx="2235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Erogodox EZ (2015)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TextShape 7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57545F4C-D2B7-4C4E-B33A-F69B9851365D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Soit en masquant les touches actuelles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Soit en changeant de clavier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Soit en changeant de disposition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603CF9F9-0DB7-48D6-B441-72816ABA1D75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En acheter en 2 ergonomiques (maison / travail)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Attention si vous aimez travailler sur un portable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En acheter sans inscription sur les touches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En acheter un programmable type ergodox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C1CCD529-780A-4D2B-8371-CA28C98DA94E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programmant le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975600" y="2004480"/>
            <a:ext cx="9448560" cy="4304880"/>
          </a:xfrm>
          <a:prstGeom prst="rect">
            <a:avLst/>
          </a:prstGeom>
          <a:ln>
            <a:noFill/>
          </a:ln>
        </p:spPr>
      </p:pic>
      <p:sp>
        <p:nvSpPr>
          <p:cNvPr id="206" name="TextShape 2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3F1AC895-D23F-4864-B6FE-ACA2F823305D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disposition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Volonté pour changer de disposition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Mal aux mains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Prêt à passer du temps à apprendre une disposition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90BDD6E4-960A-48DC-9333-64BF0A8EBE96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Disposition : Lequel choisir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Cela dépend :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n’êtes pas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Colemak (attention aux accents, altGr ou N tappé à configurer)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êtes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ne tapez en français et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BvoFRak / Bépo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ne tapez qu’en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MTGAP 2.0 / Dvorak 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C06CAD48-750D-4A69-8B43-CA335CC8AC7F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Introduction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Historique des dispositions des touches des machines à écrire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Qu’est-ce qu’un clavier ergonomique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la disposition des touches</a:t>
            </a: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les caractéristiques physiques du clavier</a:t>
            </a: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Quelques conseils ...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685800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241FF644-D28C-48FE-A853-2A7297A252A4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Retour sur ma migration vers Bépo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confortable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tapez vraiment à 10 doigts sans regarder le clavier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Un peu plus rapide (10-20%)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Apprentissage long / Persévérer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0-2 mois (à la maison + 15 min d’apprentissage)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2 mois (maison + travail)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3 mois (vitesse acceptable) / 6 mois (vitesse de croisière)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Pas de problème pour l’anglais / programmation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70B9FA2F-C5F5-4670-B566-B76547F85C8D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Machines à écrire Sholes et Glidden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               1868 → 1874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74320" y="2103120"/>
            <a:ext cx="11079000" cy="4073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1868               1870                    1873                      1874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De l’aphabétique au Qwerty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026400" y="33037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48640" y="2592000"/>
            <a:ext cx="1645920" cy="234576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9423720" y="2640240"/>
            <a:ext cx="2017800" cy="23774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3017520" y="2834640"/>
            <a:ext cx="1872000" cy="192240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5852160" y="2834640"/>
            <a:ext cx="2536920" cy="192024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5"/>
          <a:stretch/>
        </p:blipFill>
        <p:spPr>
          <a:xfrm>
            <a:off x="548640" y="5212080"/>
            <a:ext cx="1828800" cy="113976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6"/>
          <a:stretch/>
        </p:blipFill>
        <p:spPr>
          <a:xfrm>
            <a:off x="8961120" y="5303520"/>
            <a:ext cx="2494800" cy="918000"/>
          </a:xfrm>
          <a:prstGeom prst="rect">
            <a:avLst/>
          </a:prstGeom>
          <a:ln>
            <a:noFill/>
          </a:ln>
        </p:spPr>
      </p:pic>
      <p:sp>
        <p:nvSpPr>
          <p:cNvPr id="141" name="TextShape 4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CFFEAC51-FEB1-43EF-AABA-0B952B86D5B0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Pour des raisons mécaniques ? En fait ... 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Taper lentement ? Premier dactylographe (1880’s)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Ecrire Typewriter avec la rangée du haut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463040" y="3566160"/>
            <a:ext cx="3749040" cy="26434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6400800" y="3566160"/>
            <a:ext cx="4663440" cy="2688480"/>
          </a:xfrm>
          <a:prstGeom prst="rect">
            <a:avLst/>
          </a:prstGeom>
          <a:ln>
            <a:noFill/>
          </a:ln>
        </p:spPr>
      </p:pic>
      <p:sp>
        <p:nvSpPr>
          <p:cNvPr id="146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B7051661-E737-4CFD-866D-09C171028A1E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le 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Qwerty ?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Début 1870  →        Avril 1870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	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→     Mars 1873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    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Demande pour avoir des chiffres                         Feedback utilisateur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4023360" y="356616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731520" y="3383280"/>
            <a:ext cx="2834640" cy="172260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7977960" y="352476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2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64530C76-A452-499F-9F28-5EC3D876B4AF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838080" y="1005840"/>
            <a:ext cx="10515240" cy="5170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 lettre la plus courante, à mettre au milieu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 complètement à droite car peu utilisé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 proche de 8 pour taper les chiffres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 proche de Z E car le morse SE très proche de Z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W semi-voyelle à mettre sur la ligne de haut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R et A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                          →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284840" y="500724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7405200" y="498924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7" name="TextShape 3"/>
          <p:cNvSpPr txBox="1"/>
          <p:nvPr/>
        </p:nvSpPr>
        <p:spPr>
          <a:xfrm>
            <a:off x="6766560" y="643680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C80CFA31-FBF5-4CF3-96FC-1D66482E3649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365040"/>
            <a:ext cx="111405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Qu’est-ce qu’un clavier ergonomique ?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Disposition de touches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Caractéristiques physiques du clavier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BD19D72A-1D9E-4E6A-B368-A052DE498F08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Dvorak (1936)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Touches les + utilisées sur la homerow ou proches 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Alternance main gauche / droite (très proche 50 % / 50 %)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Doigts différents pour les doublets / triplets fréquents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Inconvénients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du Qwerty / 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la programmation 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 (Programmer Dvorak)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du tout adaptée aux langues avec accents (français)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8211960" y="4663440"/>
            <a:ext cx="3655800" cy="17143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8174160" y="1828800"/>
            <a:ext cx="3689280" cy="1705680"/>
          </a:xfrm>
          <a:prstGeom prst="rect">
            <a:avLst/>
          </a:prstGeom>
          <a:ln>
            <a:noFill/>
          </a:ln>
        </p:spPr>
      </p:pic>
      <p:sp>
        <p:nvSpPr>
          <p:cNvPr id="165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4B1D8CBD-E6EF-44E8-96AB-217281F6C068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Bépo (2005)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Touches les + utilisées sur la homerow ou proches en français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Alternance main gauche / droite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(très proche 50 % / 50 %)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Doigts différents pour les doublets / triplets fréquents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à l’Azerty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le français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si mal pour la programmation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l’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anglais 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9216000" y="1578600"/>
            <a:ext cx="2651760" cy="281052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7204320" y="4937760"/>
            <a:ext cx="4663440" cy="1440720"/>
          </a:xfrm>
          <a:prstGeom prst="rect">
            <a:avLst/>
          </a:prstGeom>
          <a:ln>
            <a:noFill/>
          </a:ln>
        </p:spPr>
      </p:pic>
      <p:sp>
        <p:nvSpPr>
          <p:cNvPr id="170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E0B96045-922B-43F1-957E-EFDF42A256B0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5518</TotalTime>
  <Application>LibreOffice/6.2.3.2$Linux_X86_64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2019-06-08T17:00:07Z</dcterms:created>
  <dc:creator/>
  <dc:description/>
  <dc:language>en-US</dc:language>
  <cp:lastModifiedBy/>
  <cp:lastPrinted>2019-06-16T19:57:29Z</cp:lastPrinted>
  <dcterms:modified xsi:type="dcterms:W3CDTF">2019-06-17T21:22:48Z</dcterms:modified>
  <cp:revision>108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